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2" r:id="rId6"/>
    <p:sldId id="263" r:id="rId7"/>
    <p:sldId id="260" r:id="rId8"/>
    <p:sldId id="261" r:id="rId9"/>
    <p:sldId id="264"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161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16453DF-9162-47B2-BEAB-D4343A618B97}" type="datetimeFigureOut">
              <a:rPr lang="en-CA" smtClean="0"/>
              <a:t>24/03/2014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A6356D7-AD88-409E-98D0-1D2CD726D67D}" type="slidenum">
              <a:rPr lang="en-CA" smtClean="0"/>
              <a:t>‹#›</a:t>
            </a:fld>
            <a:endParaRPr lang="en-CA"/>
          </a:p>
        </p:txBody>
      </p:sp>
    </p:spTree>
    <p:extLst>
      <p:ext uri="{BB962C8B-B14F-4D97-AF65-F5344CB8AC3E}">
        <p14:creationId xmlns:p14="http://schemas.microsoft.com/office/powerpoint/2010/main" val="30567999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16453DF-9162-47B2-BEAB-D4343A618B97}" type="datetimeFigureOut">
              <a:rPr lang="en-CA" smtClean="0"/>
              <a:t>24/03/2014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A6356D7-AD88-409E-98D0-1D2CD726D67D}" type="slidenum">
              <a:rPr lang="en-CA" smtClean="0"/>
              <a:t>‹#›</a:t>
            </a:fld>
            <a:endParaRPr lang="en-CA"/>
          </a:p>
        </p:txBody>
      </p:sp>
    </p:spTree>
    <p:extLst>
      <p:ext uri="{BB962C8B-B14F-4D97-AF65-F5344CB8AC3E}">
        <p14:creationId xmlns:p14="http://schemas.microsoft.com/office/powerpoint/2010/main" val="26073307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16453DF-9162-47B2-BEAB-D4343A618B97}" type="datetimeFigureOut">
              <a:rPr lang="en-CA" smtClean="0"/>
              <a:t>24/03/2014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A6356D7-AD88-409E-98D0-1D2CD726D67D}" type="slidenum">
              <a:rPr lang="en-CA" smtClean="0"/>
              <a:t>‹#›</a:t>
            </a:fld>
            <a:endParaRPr lang="en-CA"/>
          </a:p>
        </p:txBody>
      </p:sp>
    </p:spTree>
    <p:extLst>
      <p:ext uri="{BB962C8B-B14F-4D97-AF65-F5344CB8AC3E}">
        <p14:creationId xmlns:p14="http://schemas.microsoft.com/office/powerpoint/2010/main" val="1441330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16453DF-9162-47B2-BEAB-D4343A618B97}" type="datetimeFigureOut">
              <a:rPr lang="en-CA" smtClean="0"/>
              <a:t>24/03/2014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A6356D7-AD88-409E-98D0-1D2CD726D67D}" type="slidenum">
              <a:rPr lang="en-CA" smtClean="0"/>
              <a:t>‹#›</a:t>
            </a:fld>
            <a:endParaRPr lang="en-CA"/>
          </a:p>
        </p:txBody>
      </p:sp>
    </p:spTree>
    <p:extLst>
      <p:ext uri="{BB962C8B-B14F-4D97-AF65-F5344CB8AC3E}">
        <p14:creationId xmlns:p14="http://schemas.microsoft.com/office/powerpoint/2010/main" val="1233863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16453DF-9162-47B2-BEAB-D4343A618B97}" type="datetimeFigureOut">
              <a:rPr lang="en-CA" smtClean="0"/>
              <a:t>24/03/2014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6A6356D7-AD88-409E-98D0-1D2CD726D67D}" type="slidenum">
              <a:rPr lang="en-CA" smtClean="0"/>
              <a:t>‹#›</a:t>
            </a:fld>
            <a:endParaRPr lang="en-CA"/>
          </a:p>
        </p:txBody>
      </p:sp>
    </p:spTree>
    <p:extLst>
      <p:ext uri="{BB962C8B-B14F-4D97-AF65-F5344CB8AC3E}">
        <p14:creationId xmlns:p14="http://schemas.microsoft.com/office/powerpoint/2010/main" val="2580927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16453DF-9162-47B2-BEAB-D4343A618B97}" type="datetimeFigureOut">
              <a:rPr lang="en-CA" smtClean="0"/>
              <a:t>24/03/2014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A6356D7-AD88-409E-98D0-1D2CD726D67D}" type="slidenum">
              <a:rPr lang="en-CA" smtClean="0"/>
              <a:t>‹#›</a:t>
            </a:fld>
            <a:endParaRPr lang="en-CA"/>
          </a:p>
        </p:txBody>
      </p:sp>
    </p:spTree>
    <p:extLst>
      <p:ext uri="{BB962C8B-B14F-4D97-AF65-F5344CB8AC3E}">
        <p14:creationId xmlns:p14="http://schemas.microsoft.com/office/powerpoint/2010/main" val="1063837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16453DF-9162-47B2-BEAB-D4343A618B97}" type="datetimeFigureOut">
              <a:rPr lang="en-CA" smtClean="0"/>
              <a:t>24/03/2014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6A6356D7-AD88-409E-98D0-1D2CD726D67D}" type="slidenum">
              <a:rPr lang="en-CA" smtClean="0"/>
              <a:t>‹#›</a:t>
            </a:fld>
            <a:endParaRPr lang="en-CA"/>
          </a:p>
        </p:txBody>
      </p:sp>
    </p:spTree>
    <p:extLst>
      <p:ext uri="{BB962C8B-B14F-4D97-AF65-F5344CB8AC3E}">
        <p14:creationId xmlns:p14="http://schemas.microsoft.com/office/powerpoint/2010/main" val="294419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16453DF-9162-47B2-BEAB-D4343A618B97}" type="datetimeFigureOut">
              <a:rPr lang="en-CA" smtClean="0"/>
              <a:t>24/03/2014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6A6356D7-AD88-409E-98D0-1D2CD726D67D}" type="slidenum">
              <a:rPr lang="en-CA" smtClean="0"/>
              <a:t>‹#›</a:t>
            </a:fld>
            <a:endParaRPr lang="en-CA"/>
          </a:p>
        </p:txBody>
      </p:sp>
    </p:spTree>
    <p:extLst>
      <p:ext uri="{BB962C8B-B14F-4D97-AF65-F5344CB8AC3E}">
        <p14:creationId xmlns:p14="http://schemas.microsoft.com/office/powerpoint/2010/main" val="3379277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6453DF-9162-47B2-BEAB-D4343A618B97}" type="datetimeFigureOut">
              <a:rPr lang="en-CA" smtClean="0"/>
              <a:t>24/03/2014</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6A6356D7-AD88-409E-98D0-1D2CD726D67D}" type="slidenum">
              <a:rPr lang="en-CA" smtClean="0"/>
              <a:t>‹#›</a:t>
            </a:fld>
            <a:endParaRPr lang="en-CA"/>
          </a:p>
        </p:txBody>
      </p:sp>
    </p:spTree>
    <p:extLst>
      <p:ext uri="{BB962C8B-B14F-4D97-AF65-F5344CB8AC3E}">
        <p14:creationId xmlns:p14="http://schemas.microsoft.com/office/powerpoint/2010/main" val="711713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6453DF-9162-47B2-BEAB-D4343A618B97}" type="datetimeFigureOut">
              <a:rPr lang="en-CA" smtClean="0"/>
              <a:t>24/03/2014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A6356D7-AD88-409E-98D0-1D2CD726D67D}" type="slidenum">
              <a:rPr lang="en-CA" smtClean="0"/>
              <a:t>‹#›</a:t>
            </a:fld>
            <a:endParaRPr lang="en-CA"/>
          </a:p>
        </p:txBody>
      </p:sp>
    </p:spTree>
    <p:extLst>
      <p:ext uri="{BB962C8B-B14F-4D97-AF65-F5344CB8AC3E}">
        <p14:creationId xmlns:p14="http://schemas.microsoft.com/office/powerpoint/2010/main" val="3131526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16453DF-9162-47B2-BEAB-D4343A618B97}" type="datetimeFigureOut">
              <a:rPr lang="en-CA" smtClean="0"/>
              <a:t>24/03/2014</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6A6356D7-AD88-409E-98D0-1D2CD726D67D}" type="slidenum">
              <a:rPr lang="en-CA" smtClean="0"/>
              <a:t>‹#›</a:t>
            </a:fld>
            <a:endParaRPr lang="en-CA"/>
          </a:p>
        </p:txBody>
      </p:sp>
    </p:spTree>
    <p:extLst>
      <p:ext uri="{BB962C8B-B14F-4D97-AF65-F5344CB8AC3E}">
        <p14:creationId xmlns:p14="http://schemas.microsoft.com/office/powerpoint/2010/main" val="745224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6453DF-9162-47B2-BEAB-D4343A618B97}" type="datetimeFigureOut">
              <a:rPr lang="en-CA" smtClean="0"/>
              <a:t>24/03/2014</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6356D7-AD88-409E-98D0-1D2CD726D67D}" type="slidenum">
              <a:rPr lang="en-CA" smtClean="0"/>
              <a:t>‹#›</a:t>
            </a:fld>
            <a:endParaRPr lang="en-CA"/>
          </a:p>
        </p:txBody>
      </p:sp>
    </p:spTree>
    <p:extLst>
      <p:ext uri="{BB962C8B-B14F-4D97-AF65-F5344CB8AC3E}">
        <p14:creationId xmlns:p14="http://schemas.microsoft.com/office/powerpoint/2010/main" val="212349534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11" Type="http://schemas.openxmlformats.org/officeDocument/2006/relationships/image" Target="../media/image11.png"/><Relationship Id="rId5" Type="http://schemas.openxmlformats.org/officeDocument/2006/relationships/image" Target="../media/image6.png"/><Relationship Id="rId10" Type="http://schemas.microsoft.com/office/2007/relationships/hdphoto" Target="../media/hdphoto1.wdp"/><Relationship Id="rId4" Type="http://schemas.openxmlformats.org/officeDocument/2006/relationships/image" Target="../media/image5.pn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3" Type="http://schemas.openxmlformats.org/officeDocument/2006/relationships/image" Target="../media/image14.png"/><Relationship Id="rId7" Type="http://schemas.openxmlformats.org/officeDocument/2006/relationships/image" Target="../media/image17.png"/><Relationship Id="rId12" Type="http://schemas.microsoft.com/office/2007/relationships/hdphoto" Target="../media/hdphoto3.wdp"/><Relationship Id="rId2" Type="http://schemas.openxmlformats.org/officeDocument/2006/relationships/image" Target="../media/image13.png"/><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9.png"/><Relationship Id="rId10" Type="http://schemas.openxmlformats.org/officeDocument/2006/relationships/image" Target="../media/image20.gif"/><Relationship Id="rId4" Type="http://schemas.openxmlformats.org/officeDocument/2006/relationships/image" Target="../media/image15.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63804" y="3140968"/>
            <a:ext cx="7772400" cy="1470025"/>
          </a:xfrm>
        </p:spPr>
        <p:txBody>
          <a:bodyPr>
            <a:noAutofit/>
          </a:bodyPr>
          <a:lstStyle/>
          <a:p>
            <a:r>
              <a:rPr lang="en-CA" sz="5400" dirty="0" smtClean="0">
                <a:latin typeface="Cooper Black" pitchFamily="18" charset="0"/>
              </a:rPr>
              <a:t>The Statute of Westminster</a:t>
            </a:r>
            <a:br>
              <a:rPr lang="en-CA" sz="5400" dirty="0" smtClean="0">
                <a:latin typeface="Cooper Black" pitchFamily="18" charset="0"/>
              </a:rPr>
            </a:br>
            <a:r>
              <a:rPr lang="en-CA" sz="5400" dirty="0" smtClean="0">
                <a:latin typeface="Cooper Black" pitchFamily="18" charset="0"/>
              </a:rPr>
              <a:t>1931</a:t>
            </a:r>
            <a:br>
              <a:rPr lang="en-CA" sz="5400" dirty="0" smtClean="0">
                <a:latin typeface="Cooper Black" pitchFamily="18" charset="0"/>
              </a:rPr>
            </a:br>
            <a:r>
              <a:rPr lang="en-CA" sz="5400" dirty="0" smtClean="0">
                <a:latin typeface="Cooper Black" pitchFamily="18" charset="0"/>
              </a:rPr>
              <a:t/>
            </a:r>
            <a:br>
              <a:rPr lang="en-CA" sz="5400" dirty="0" smtClean="0">
                <a:latin typeface="Cooper Black" pitchFamily="18" charset="0"/>
              </a:rPr>
            </a:br>
            <a:r>
              <a:rPr lang="en-CA" sz="4000" i="1" dirty="0" smtClean="0">
                <a:latin typeface="Cooper Black" pitchFamily="18" charset="0"/>
              </a:rPr>
              <a:t>“Canada’s Legislative Independence”</a:t>
            </a:r>
            <a:endParaRPr lang="en-CA" sz="4000" i="1" dirty="0">
              <a:latin typeface="Cooper Black" pitchFamily="18" charset="0"/>
            </a:endParaRPr>
          </a:p>
        </p:txBody>
      </p:sp>
      <p:pic>
        <p:nvPicPr>
          <p:cNvPr id="1026" name="Picture 2" descr="http://upload.wikimedia.org/wikipedia/en/thumb/c/c1/Canadian_Crown.svg/1000px-Canadian_Crown.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332655"/>
            <a:ext cx="1224136" cy="1311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566397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88640"/>
            <a:ext cx="4930502" cy="6558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984286" y="200472"/>
            <a:ext cx="5572953" cy="1200329"/>
          </a:xfrm>
          <a:prstGeom prst="rect">
            <a:avLst/>
          </a:prstGeom>
          <a:noFill/>
        </p:spPr>
        <p:txBody>
          <a:bodyPr wrap="square" rtlCol="0">
            <a:spAutoFit/>
          </a:bodyPr>
          <a:lstStyle/>
          <a:p>
            <a:r>
              <a:rPr lang="en-CA" sz="36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latin typeface="Arial Narrow" pitchFamily="34" charset="0"/>
              </a:rPr>
              <a:t>Canada’s Declaration of War </a:t>
            </a:r>
          </a:p>
          <a:p>
            <a:r>
              <a:rPr lang="en-CA" sz="360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latin typeface="Arial Narrow" pitchFamily="34" charset="0"/>
              </a:rPr>
              <a:t>on the German Reich (1939)</a:t>
            </a:r>
            <a:endParaRPr lang="en-CA" sz="360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38100" dist="38100" dir="2700000" algn="tl">
                  <a:srgbClr val="000000">
                    <a:alpha val="43137"/>
                  </a:srgbClr>
                </a:outerShdw>
              </a:effectLst>
              <a:latin typeface="Arial Narrow" pitchFamily="34" charset="0"/>
            </a:endParaRPr>
          </a:p>
        </p:txBody>
      </p:sp>
      <p:sp>
        <p:nvSpPr>
          <p:cNvPr id="4" name="Left Arrow 3"/>
          <p:cNvSpPr/>
          <p:nvPr/>
        </p:nvSpPr>
        <p:spPr>
          <a:xfrm rot="672973">
            <a:off x="2868162" y="1291922"/>
            <a:ext cx="2232248" cy="1224136"/>
          </a:xfrm>
          <a:prstGeom prst="leftArrow">
            <a:avLst>
              <a:gd name="adj1" fmla="val 66755"/>
              <a:gd name="adj2" fmla="val 5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sz="1400" dirty="0" smtClean="0">
                <a:latin typeface="Arial Narrow" pitchFamily="34" charset="0"/>
              </a:rPr>
              <a:t>Approval by King George VI as </a:t>
            </a:r>
            <a:r>
              <a:rPr lang="en-CA" sz="1400" b="1" dirty="0" smtClean="0">
                <a:latin typeface="Arial Narrow" pitchFamily="34" charset="0"/>
              </a:rPr>
              <a:t>King of Canada</a:t>
            </a:r>
            <a:endParaRPr lang="en-CA" sz="1400" b="1" dirty="0">
              <a:latin typeface="Arial Narrow" pitchFamily="34" charset="0"/>
            </a:endParaRPr>
          </a:p>
        </p:txBody>
      </p:sp>
      <p:sp>
        <p:nvSpPr>
          <p:cNvPr id="6" name="Left Arrow 5"/>
          <p:cNvSpPr/>
          <p:nvPr/>
        </p:nvSpPr>
        <p:spPr>
          <a:xfrm rot="672973">
            <a:off x="4488797" y="3922441"/>
            <a:ext cx="2232248" cy="1224136"/>
          </a:xfrm>
          <a:prstGeom prst="leftArrow">
            <a:avLst>
              <a:gd name="adj1" fmla="val 66755"/>
              <a:gd name="adj2" fmla="val 50000"/>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CA" sz="1400" dirty="0" smtClean="0">
                <a:latin typeface="Arial Narrow" pitchFamily="34" charset="0"/>
              </a:rPr>
              <a:t>Prime Minister of Canada advising the King to declare war</a:t>
            </a:r>
            <a:endParaRPr lang="en-CA" sz="1400" b="1" dirty="0">
              <a:latin typeface="Arial Narrow" pitchFamily="34" charset="0"/>
            </a:endParaRPr>
          </a:p>
        </p:txBody>
      </p:sp>
      <p:sp>
        <p:nvSpPr>
          <p:cNvPr id="5" name="Vertical Scroll 4"/>
          <p:cNvSpPr/>
          <p:nvPr/>
        </p:nvSpPr>
        <p:spPr>
          <a:xfrm>
            <a:off x="5436096" y="1628017"/>
            <a:ext cx="3384376" cy="2377047"/>
          </a:xfrm>
          <a:prstGeom prst="verticalScroll">
            <a:avLst/>
          </a:prstGeom>
          <a:solidFill>
            <a:schemeClr val="tx2">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ln>
                  <a:solidFill>
                    <a:schemeClr val="bg1"/>
                  </a:solidFill>
                </a:ln>
                <a:solidFill>
                  <a:schemeClr val="bg1"/>
                </a:solidFill>
                <a:latin typeface="Arial Narrow" pitchFamily="34" charset="0"/>
              </a:rPr>
              <a:t>In Canada, only the Sovereign (King or Queen) can declare war. Responsible government demands that war can only be declared on the advice of an elected representative (prime minister).</a:t>
            </a:r>
            <a:endParaRPr lang="en-CA" dirty="0">
              <a:ln>
                <a:solidFill>
                  <a:schemeClr val="bg1"/>
                </a:solidFill>
              </a:ln>
              <a:solidFill>
                <a:schemeClr val="bg1"/>
              </a:solidFill>
              <a:latin typeface="Arial Narrow" pitchFamily="34" charset="0"/>
            </a:endParaRPr>
          </a:p>
        </p:txBody>
      </p:sp>
    </p:spTree>
    <p:extLst>
      <p:ext uri="{BB962C8B-B14F-4D97-AF65-F5344CB8AC3E}">
        <p14:creationId xmlns:p14="http://schemas.microsoft.com/office/powerpoint/2010/main" val="116347495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708920"/>
            <a:ext cx="8229600" cy="1143000"/>
          </a:xfrm>
        </p:spPr>
        <p:txBody>
          <a:bodyPr>
            <a:normAutofit fontScale="90000"/>
          </a:bodyPr>
          <a:lstStyle/>
          <a:p>
            <a:r>
              <a:rPr lang="en-CA" dirty="0" smtClean="0">
                <a:latin typeface="Arial Narrow" pitchFamily="34" charset="0"/>
              </a:rPr>
              <a:t>This is why . . .</a:t>
            </a:r>
            <a:br>
              <a:rPr lang="en-CA" dirty="0" smtClean="0">
                <a:latin typeface="Arial Narrow" pitchFamily="34" charset="0"/>
              </a:rPr>
            </a:br>
            <a:r>
              <a:rPr lang="en-CA" dirty="0" smtClean="0">
                <a:latin typeface="Arial Narrow" pitchFamily="34" charset="0"/>
              </a:rPr>
              <a:t/>
            </a:r>
            <a:br>
              <a:rPr lang="en-CA" dirty="0" smtClean="0">
                <a:latin typeface="Arial Narrow" pitchFamily="34" charset="0"/>
              </a:rPr>
            </a:br>
            <a:r>
              <a:rPr lang="en-CA" dirty="0" smtClean="0">
                <a:latin typeface="Arial Narrow" pitchFamily="34" charset="0"/>
              </a:rPr>
              <a:t/>
            </a:r>
            <a:br>
              <a:rPr lang="en-CA" dirty="0" smtClean="0">
                <a:latin typeface="Arial Narrow" pitchFamily="34" charset="0"/>
              </a:rPr>
            </a:br>
            <a:r>
              <a:rPr lang="en-CA" dirty="0" smtClean="0">
                <a:latin typeface="Arial Narrow" pitchFamily="34" charset="0"/>
              </a:rPr>
              <a:t>The British Crown declared War on Germany September 3</a:t>
            </a:r>
            <a:r>
              <a:rPr lang="en-CA" baseline="30000" dirty="0" smtClean="0">
                <a:latin typeface="Arial Narrow" pitchFamily="34" charset="0"/>
              </a:rPr>
              <a:t>rd</a:t>
            </a:r>
            <a:r>
              <a:rPr lang="en-CA" dirty="0" smtClean="0">
                <a:latin typeface="Arial Narrow" pitchFamily="34" charset="0"/>
              </a:rPr>
              <a:t>, 1939</a:t>
            </a:r>
            <a:br>
              <a:rPr lang="en-CA" dirty="0" smtClean="0">
                <a:latin typeface="Arial Narrow" pitchFamily="34" charset="0"/>
              </a:rPr>
            </a:br>
            <a:r>
              <a:rPr lang="en-CA" dirty="0" smtClean="0">
                <a:latin typeface="Arial Narrow" pitchFamily="34" charset="0"/>
              </a:rPr>
              <a:t/>
            </a:r>
            <a:br>
              <a:rPr lang="en-CA" dirty="0" smtClean="0">
                <a:latin typeface="Arial Narrow" pitchFamily="34" charset="0"/>
              </a:rPr>
            </a:br>
            <a:r>
              <a:rPr lang="en-CA" dirty="0">
                <a:latin typeface="Arial Narrow" pitchFamily="34" charset="0"/>
              </a:rPr>
              <a:t/>
            </a:r>
            <a:br>
              <a:rPr lang="en-CA" dirty="0">
                <a:latin typeface="Arial Narrow" pitchFamily="34" charset="0"/>
              </a:rPr>
            </a:br>
            <a:r>
              <a:rPr lang="en-CA" dirty="0" smtClean="0">
                <a:latin typeface="Arial Narrow" pitchFamily="34" charset="0"/>
              </a:rPr>
              <a:t>The Canadian Crown declared War on Germany September 10</a:t>
            </a:r>
            <a:r>
              <a:rPr lang="en-CA" baseline="30000" dirty="0" smtClean="0">
                <a:latin typeface="Arial Narrow" pitchFamily="34" charset="0"/>
              </a:rPr>
              <a:t>th</a:t>
            </a:r>
            <a:r>
              <a:rPr lang="en-CA" dirty="0" smtClean="0">
                <a:latin typeface="Arial Narrow" pitchFamily="34" charset="0"/>
              </a:rPr>
              <a:t>, 1939</a:t>
            </a:r>
            <a:r>
              <a:rPr lang="en-CA" dirty="0">
                <a:latin typeface="Arial Narrow" pitchFamily="34" charset="0"/>
              </a:rPr>
              <a:t/>
            </a:r>
            <a:br>
              <a:rPr lang="en-CA" dirty="0">
                <a:latin typeface="Arial Narrow" pitchFamily="34" charset="0"/>
              </a:rPr>
            </a:br>
            <a:endParaRPr lang="en-CA" dirty="0">
              <a:latin typeface="Arial Narrow" pitchFamily="34" charset="0"/>
            </a:endParaRPr>
          </a:p>
        </p:txBody>
      </p:sp>
      <p:pic>
        <p:nvPicPr>
          <p:cNvPr id="3" name="Picture 2" descr="http://upload.wikimedia.org/wikipedia/en/thumb/c/c1/Canadian_Crown.svg/1000px-Canadian_Crown.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78101">
            <a:off x="1882267" y="1599788"/>
            <a:ext cx="619026" cy="66297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http://upload.wikimedia.org/wikipedia/en/thumb/c/c1/Canadian_Crown.svg/1000px-Canadian_Crown.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1078101">
            <a:off x="1594236" y="4019171"/>
            <a:ext cx="619026" cy="662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976262"/>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1640" y="1412776"/>
            <a:ext cx="6400800" cy="1752600"/>
          </a:xfrm>
        </p:spPr>
        <p:txBody>
          <a:bodyPr>
            <a:noAutofit/>
          </a:bodyPr>
          <a:lstStyle/>
          <a:p>
            <a:r>
              <a:rPr lang="en-CA" sz="3600" dirty="0" smtClean="0">
                <a:latin typeface="Arial Narrow" pitchFamily="34" charset="0"/>
              </a:rPr>
              <a:t>REMEMBER! Canada’s unwritten constitution includes the idea of </a:t>
            </a:r>
            <a:r>
              <a:rPr lang="en-CA" sz="3600" b="1" dirty="0" smtClean="0">
                <a:latin typeface="Arial Narrow" pitchFamily="34" charset="0"/>
              </a:rPr>
              <a:t>Responsible Government</a:t>
            </a:r>
            <a:r>
              <a:rPr lang="en-CA" sz="3600" dirty="0" smtClean="0">
                <a:latin typeface="Arial Narrow" pitchFamily="34" charset="0"/>
              </a:rPr>
              <a:t>, which means that, in most cases, the Crown can only exercise its powers on the advice of its elected ministers (i.e. the prime minister).</a:t>
            </a:r>
            <a:endParaRPr lang="en-CA" sz="3600" dirty="0">
              <a:latin typeface="Arial Narrow" pitchFamily="34" charset="0"/>
            </a:endParaRPr>
          </a:p>
        </p:txBody>
      </p:sp>
    </p:spTree>
    <p:extLst>
      <p:ext uri="{BB962C8B-B14F-4D97-AF65-F5344CB8AC3E}">
        <p14:creationId xmlns:p14="http://schemas.microsoft.com/office/powerpoint/2010/main" val="293097030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08920"/>
            <a:ext cx="8229600" cy="1143000"/>
          </a:xfrm>
        </p:spPr>
        <p:txBody>
          <a:bodyPr>
            <a:normAutofit fontScale="90000"/>
          </a:bodyPr>
          <a:lstStyle/>
          <a:p>
            <a:r>
              <a:rPr lang="en-CA" dirty="0" smtClean="0">
                <a:latin typeface="Arial Narrow" pitchFamily="34" charset="0"/>
              </a:rPr>
              <a:t>Before 1931 there was one, imperial, Crown for all of the dominions and territories of the British Empire.</a:t>
            </a:r>
            <a:br>
              <a:rPr lang="en-CA" dirty="0" smtClean="0">
                <a:latin typeface="Arial Narrow" pitchFamily="34" charset="0"/>
              </a:rPr>
            </a:br>
            <a:r>
              <a:rPr lang="en-CA" dirty="0" smtClean="0">
                <a:latin typeface="Arial Narrow" pitchFamily="34" charset="0"/>
              </a:rPr>
              <a:t/>
            </a:r>
            <a:br>
              <a:rPr lang="en-CA" dirty="0" smtClean="0">
                <a:latin typeface="Arial Narrow" pitchFamily="34" charset="0"/>
              </a:rPr>
            </a:br>
            <a:r>
              <a:rPr lang="en-CA" dirty="0">
                <a:latin typeface="Arial Narrow" pitchFamily="34" charset="0"/>
              </a:rPr>
              <a:t/>
            </a:r>
            <a:br>
              <a:rPr lang="en-CA" dirty="0">
                <a:latin typeface="Arial Narrow" pitchFamily="34" charset="0"/>
              </a:rPr>
            </a:br>
            <a:r>
              <a:rPr lang="en-CA" dirty="0" smtClean="0">
                <a:latin typeface="Arial Narrow" pitchFamily="34" charset="0"/>
              </a:rPr>
              <a:t>Even though the Dominion of Canada could make laws for itself, the British Parliament still had control over the country’s </a:t>
            </a:r>
            <a:r>
              <a:rPr lang="en-CA" b="1" dirty="0" smtClean="0">
                <a:latin typeface="Arial Narrow" pitchFamily="34" charset="0"/>
              </a:rPr>
              <a:t>external</a:t>
            </a:r>
            <a:r>
              <a:rPr lang="en-CA" dirty="0" smtClean="0">
                <a:latin typeface="Arial Narrow" pitchFamily="34" charset="0"/>
              </a:rPr>
              <a:t> affairs </a:t>
            </a:r>
            <a:br>
              <a:rPr lang="en-CA" dirty="0" smtClean="0">
                <a:latin typeface="Arial Narrow" pitchFamily="34" charset="0"/>
              </a:rPr>
            </a:br>
            <a:r>
              <a:rPr lang="en-CA" dirty="0" smtClean="0">
                <a:latin typeface="Arial Narrow" pitchFamily="34" charset="0"/>
              </a:rPr>
              <a:t>(i.e. declaring war)</a:t>
            </a:r>
            <a:endParaRPr lang="en-CA" dirty="0">
              <a:latin typeface="Arial Narrow" pitchFamily="34" charset="0"/>
            </a:endParaRPr>
          </a:p>
        </p:txBody>
      </p:sp>
      <p:pic>
        <p:nvPicPr>
          <p:cNvPr id="4" name="Picture 2" descr="http://upload.wikimedia.org/wikipedia/en/thumb/c/c1/Canadian_Crown.svg/1000px-Canadian_Crown.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39952" y="2204864"/>
            <a:ext cx="864096" cy="9254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088508"/>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764704"/>
            <a:ext cx="8229600" cy="1143000"/>
          </a:xfrm>
        </p:spPr>
        <p:txBody>
          <a:bodyPr>
            <a:normAutofit fontScale="90000"/>
          </a:bodyPr>
          <a:lstStyle/>
          <a:p>
            <a:r>
              <a:rPr lang="en-CA" dirty="0" smtClean="0">
                <a:latin typeface="Arial Narrow" pitchFamily="34" charset="0"/>
              </a:rPr>
              <a:t>This is why when Britain declared war in 1914 the entire Empire was automatically at war. One Crown acted for everyone.</a:t>
            </a:r>
            <a:endParaRPr lang="en-CA" dirty="0">
              <a:latin typeface="Arial Narrow"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983172"/>
            <a:ext cx="1573213" cy="785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2987935"/>
            <a:ext cx="1566863"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16016" y="2987935"/>
            <a:ext cx="1560513"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6216" y="2972980"/>
            <a:ext cx="1560513"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43808" y="4008171"/>
            <a:ext cx="1566863"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6293" y="4008171"/>
            <a:ext cx="1560513"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p:nvPr/>
        </p:nvPicPr>
        <p:blipFill>
          <a:blip r:embed="rId8">
            <a:extLst>
              <a:ext uri="{28A0092B-C50C-407E-A947-70E740481C1C}">
                <a14:useLocalDpi xmlns:a14="http://schemas.microsoft.com/office/drawing/2010/main" val="0"/>
              </a:ext>
            </a:extLst>
          </a:blip>
          <a:stretch>
            <a:fillRect/>
          </a:stretch>
        </p:blipFill>
        <p:spPr>
          <a:xfrm>
            <a:off x="3524250" y="5013176"/>
            <a:ext cx="2095500" cy="1047750"/>
          </a:xfrm>
          <a:prstGeom prst="rect">
            <a:avLst/>
          </a:prstGeom>
        </p:spPr>
      </p:pic>
      <p:sp>
        <p:nvSpPr>
          <p:cNvPr id="4" name="Rectangle 3"/>
          <p:cNvSpPr/>
          <p:nvPr/>
        </p:nvSpPr>
        <p:spPr>
          <a:xfrm>
            <a:off x="1193243" y="3568930"/>
            <a:ext cx="1129925" cy="400110"/>
          </a:xfrm>
          <a:prstGeom prst="rect">
            <a:avLst/>
          </a:prstGeom>
        </p:spPr>
        <p:txBody>
          <a:bodyPr wrap="none">
            <a:spAutoFit/>
          </a:bodyPr>
          <a:lstStyle/>
          <a:p>
            <a:pPr lvl="0" algn="ctr"/>
            <a:r>
              <a:rPr lang="en-US"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Australia</a:t>
            </a:r>
            <a:endParaRPr lang="en-US"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2" name="Rectangle 11"/>
          <p:cNvSpPr/>
          <p:nvPr/>
        </p:nvSpPr>
        <p:spPr>
          <a:xfrm>
            <a:off x="3618664" y="5949280"/>
            <a:ext cx="1906677" cy="400110"/>
          </a:xfrm>
          <a:prstGeom prst="rect">
            <a:avLst/>
          </a:prstGeom>
        </p:spPr>
        <p:txBody>
          <a:bodyPr wrap="none">
            <a:spAutoFit/>
          </a:bodyPr>
          <a:lstStyle/>
          <a:p>
            <a:pPr lvl="0" algn="ctr"/>
            <a:r>
              <a:rPr lang="en-US" sz="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United Kingdom</a:t>
            </a:r>
            <a:endParaRPr lang="en-US"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3" name="Rectangle 12"/>
          <p:cNvSpPr/>
          <p:nvPr/>
        </p:nvSpPr>
        <p:spPr>
          <a:xfrm>
            <a:off x="4751454" y="4584564"/>
            <a:ext cx="1489639" cy="400110"/>
          </a:xfrm>
          <a:prstGeom prst="rect">
            <a:avLst/>
          </a:prstGeom>
        </p:spPr>
        <p:txBody>
          <a:bodyPr wrap="none">
            <a:spAutoFit/>
          </a:bodyPr>
          <a:lstStyle/>
          <a:p>
            <a:pPr lvl="0" algn="ctr"/>
            <a:r>
              <a:rPr lang="en-US" sz="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South Africa</a:t>
            </a:r>
            <a:endParaRPr lang="en-US"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4" name="Rectangle 13"/>
          <p:cNvSpPr/>
          <p:nvPr/>
        </p:nvSpPr>
        <p:spPr>
          <a:xfrm>
            <a:off x="3268008" y="4589166"/>
            <a:ext cx="718466" cy="400110"/>
          </a:xfrm>
          <a:prstGeom prst="rect">
            <a:avLst/>
          </a:prstGeom>
        </p:spPr>
        <p:txBody>
          <a:bodyPr wrap="none">
            <a:spAutoFit/>
          </a:bodyPr>
          <a:lstStyle/>
          <a:p>
            <a:pPr lvl="0" algn="ctr"/>
            <a:r>
              <a:rPr lang="en-US" sz="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India</a:t>
            </a:r>
            <a:endParaRPr lang="en-US"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5" name="Rectangle 14"/>
          <p:cNvSpPr/>
          <p:nvPr/>
        </p:nvSpPr>
        <p:spPr>
          <a:xfrm>
            <a:off x="2842603" y="3568930"/>
            <a:ext cx="1569276" cy="400110"/>
          </a:xfrm>
          <a:prstGeom prst="rect">
            <a:avLst/>
          </a:prstGeom>
        </p:spPr>
        <p:txBody>
          <a:bodyPr wrap="none">
            <a:spAutoFit/>
          </a:bodyPr>
          <a:lstStyle/>
          <a:p>
            <a:pPr lvl="0" algn="ctr"/>
            <a:r>
              <a:rPr lang="en-US" sz="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New Zealand</a:t>
            </a:r>
            <a:endParaRPr lang="en-US"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6" name="Rectangle 15"/>
          <p:cNvSpPr/>
          <p:nvPr/>
        </p:nvSpPr>
        <p:spPr>
          <a:xfrm>
            <a:off x="5007998" y="3568930"/>
            <a:ext cx="976550" cy="400110"/>
          </a:xfrm>
          <a:prstGeom prst="rect">
            <a:avLst/>
          </a:prstGeom>
        </p:spPr>
        <p:txBody>
          <a:bodyPr wrap="none">
            <a:spAutoFit/>
          </a:bodyPr>
          <a:lstStyle/>
          <a:p>
            <a:pPr lvl="0" algn="ctr"/>
            <a:r>
              <a:rPr lang="en-US" sz="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Canada</a:t>
            </a:r>
            <a:endParaRPr lang="en-US"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7" name="Rectangle 16"/>
          <p:cNvSpPr/>
          <p:nvPr/>
        </p:nvSpPr>
        <p:spPr>
          <a:xfrm>
            <a:off x="6412802" y="3553975"/>
            <a:ext cx="1767343" cy="400110"/>
          </a:xfrm>
          <a:prstGeom prst="rect">
            <a:avLst/>
          </a:prstGeom>
        </p:spPr>
        <p:txBody>
          <a:bodyPr wrap="none">
            <a:spAutoFit/>
          </a:bodyPr>
          <a:lstStyle/>
          <a:p>
            <a:pPr lvl="0" algn="ctr"/>
            <a:r>
              <a:rPr lang="en-US" sz="2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Newfoundland</a:t>
            </a:r>
            <a:endParaRPr lang="en-US" sz="2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18" name="Picture 17"/>
          <p:cNvPicPr/>
          <p:nvPr/>
        </p:nvPicPr>
        <p:blipFill>
          <a:blip r:embed="rId9" cstate="print">
            <a:extLst>
              <a:ext uri="{BEBA8EAE-BF5A-486C-A8C5-ECC9F3942E4B}">
                <a14:imgProps xmlns:a14="http://schemas.microsoft.com/office/drawing/2010/main">
                  <a14:imgLayer r:embed="rId10">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596336" y="5013176"/>
            <a:ext cx="1208400" cy="1607185"/>
          </a:xfrm>
          <a:prstGeom prst="rect">
            <a:avLst/>
          </a:prstGeom>
        </p:spPr>
      </p:pic>
      <p:sp>
        <p:nvSpPr>
          <p:cNvPr id="19" name="Rounded Rectangular Callout 18"/>
          <p:cNvSpPr/>
          <p:nvPr/>
        </p:nvSpPr>
        <p:spPr>
          <a:xfrm>
            <a:off x="6492958" y="4003539"/>
            <a:ext cx="2124075" cy="1162050"/>
          </a:xfrm>
          <a:prstGeom prst="wedgeRoundRectCallout">
            <a:avLst>
              <a:gd name="adj1" fmla="val 23440"/>
              <a:gd name="adj2" fmla="val 59390"/>
              <a:gd name="adj3" fmla="val 16667"/>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CA" sz="1100">
                <a:effectLst/>
                <a:latin typeface="Arial Narrow"/>
                <a:ea typeface="Calibri"/>
                <a:cs typeface="Times New Roman"/>
              </a:rPr>
              <a:t>As prime minister of the United Kingdom, I have the right to </a:t>
            </a:r>
            <a:r>
              <a:rPr lang="en-CA" sz="1100" b="1">
                <a:effectLst/>
                <a:latin typeface="Arial Narrow"/>
                <a:ea typeface="Calibri"/>
                <a:cs typeface="Times New Roman"/>
              </a:rPr>
              <a:t>ADVISE</a:t>
            </a:r>
            <a:r>
              <a:rPr lang="en-CA" sz="1100">
                <a:effectLst/>
                <a:latin typeface="Arial Narrow"/>
                <a:ea typeface="Calibri"/>
                <a:cs typeface="Times New Roman"/>
              </a:rPr>
              <a:t> the British Crown to declare war on behalf of Canada and the rest of the empire.</a:t>
            </a:r>
            <a:endParaRPr lang="en-CA" sz="1100">
              <a:effectLst/>
              <a:ea typeface="Calibri"/>
              <a:cs typeface="Times New Roman"/>
            </a:endParaRPr>
          </a:p>
        </p:txBody>
      </p:sp>
      <p:pic>
        <p:nvPicPr>
          <p:cNvPr id="2057" name="Picture 9" descr="http://upload.wikimedia.org/wikipedia/en/thumb/c/c1/Canadian_Crown.svg/1000px-Canadian_Crown.svg.pn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195101" y="5091845"/>
            <a:ext cx="808947" cy="866382"/>
          </a:xfrm>
          <a:prstGeom prst="rect">
            <a:avLst/>
          </a:prstGeom>
          <a:noFill/>
          <a:extLst>
            <a:ext uri="{909E8E84-426E-40DD-AFC4-6F175D3DCCD1}">
              <a14:hiddenFill xmlns:a14="http://schemas.microsoft.com/office/drawing/2010/main">
                <a:solidFill>
                  <a:srgbClr val="FFFFFF"/>
                </a:solidFill>
              </a14:hiddenFill>
            </a:ext>
          </a:extLst>
        </p:spPr>
      </p:pic>
      <p:sp>
        <p:nvSpPr>
          <p:cNvPr id="21" name="Left Arrow 20"/>
          <p:cNvSpPr/>
          <p:nvPr/>
        </p:nvSpPr>
        <p:spPr>
          <a:xfrm>
            <a:off x="5148064" y="5525036"/>
            <a:ext cx="2502729" cy="285750"/>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Tree>
    <p:extLst>
      <p:ext uri="{BB962C8B-B14F-4D97-AF65-F5344CB8AC3E}">
        <p14:creationId xmlns:p14="http://schemas.microsoft.com/office/powerpoint/2010/main" val="350196371"/>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212976"/>
            <a:ext cx="8229600" cy="1143000"/>
          </a:xfrm>
        </p:spPr>
        <p:txBody>
          <a:bodyPr>
            <a:normAutofit fontScale="90000"/>
          </a:bodyPr>
          <a:lstStyle/>
          <a:p>
            <a:r>
              <a:rPr lang="en-CA" dirty="0" smtClean="0">
                <a:latin typeface="Arial Narrow" pitchFamily="34" charset="0"/>
              </a:rPr>
              <a:t>The Statute of Westminster, adopted by the British Parliament in 1931, said that the King could only be advised about a particular dominion by that country’s prime minister.</a:t>
            </a:r>
            <a:br>
              <a:rPr lang="en-CA" dirty="0" smtClean="0">
                <a:latin typeface="Arial Narrow" pitchFamily="34" charset="0"/>
              </a:rPr>
            </a:br>
            <a:r>
              <a:rPr lang="en-CA" dirty="0">
                <a:latin typeface="Arial Narrow" pitchFamily="34" charset="0"/>
              </a:rPr>
              <a:t/>
            </a:r>
            <a:br>
              <a:rPr lang="en-CA" dirty="0">
                <a:latin typeface="Arial Narrow" pitchFamily="34" charset="0"/>
              </a:rPr>
            </a:br>
            <a:r>
              <a:rPr lang="en-CA" dirty="0" smtClean="0">
                <a:latin typeface="Arial Narrow" pitchFamily="34" charset="0"/>
              </a:rPr>
              <a:t>Instead of only being the British King, George V suddenly became King of each separate dominion – and could only take advice from their prime ministers</a:t>
            </a:r>
            <a:r>
              <a:rPr lang="en-CA" dirty="0" smtClean="0"/>
              <a:t/>
            </a:r>
            <a:br>
              <a:rPr lang="en-CA" dirty="0" smtClean="0"/>
            </a:br>
            <a:r>
              <a:rPr lang="en-CA" dirty="0"/>
              <a:t/>
            </a:r>
            <a:br>
              <a:rPr lang="en-CA" dirty="0"/>
            </a:br>
            <a:endParaRPr lang="en-CA" dirty="0"/>
          </a:p>
        </p:txBody>
      </p:sp>
    </p:spTree>
    <p:extLst>
      <p:ext uri="{BB962C8B-B14F-4D97-AF65-F5344CB8AC3E}">
        <p14:creationId xmlns:p14="http://schemas.microsoft.com/office/powerpoint/2010/main" val="32423328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212976"/>
            <a:ext cx="8229600" cy="1143000"/>
          </a:xfrm>
        </p:spPr>
        <p:txBody>
          <a:bodyPr>
            <a:normAutofit fontScale="90000"/>
          </a:bodyPr>
          <a:lstStyle/>
          <a:p>
            <a:r>
              <a:rPr lang="en-CA" dirty="0" smtClean="0">
                <a:latin typeface="Arial Narrow" pitchFamily="34" charset="0"/>
              </a:rPr>
              <a:t>This meant that only the Canadian prime minister could advise the King on Canadian matters.</a:t>
            </a:r>
            <a:br>
              <a:rPr lang="en-CA" dirty="0" smtClean="0">
                <a:latin typeface="Arial Narrow" pitchFamily="34" charset="0"/>
              </a:rPr>
            </a:br>
            <a:r>
              <a:rPr lang="en-CA" dirty="0">
                <a:latin typeface="Arial Narrow" pitchFamily="34" charset="0"/>
              </a:rPr>
              <a:t/>
            </a:r>
            <a:br>
              <a:rPr lang="en-CA" dirty="0">
                <a:latin typeface="Arial Narrow" pitchFamily="34" charset="0"/>
              </a:rPr>
            </a:br>
            <a:r>
              <a:rPr lang="en-CA" dirty="0" smtClean="0">
                <a:latin typeface="Arial Narrow" pitchFamily="34" charset="0"/>
              </a:rPr>
              <a:t>This meant that the </a:t>
            </a:r>
            <a:r>
              <a:rPr lang="en-CA" b="1" dirty="0" smtClean="0">
                <a:latin typeface="Arial Narrow" pitchFamily="34" charset="0"/>
              </a:rPr>
              <a:t>King was now separately the King of Canada</a:t>
            </a:r>
            <a:r>
              <a:rPr lang="en-CA" dirty="0" smtClean="0">
                <a:latin typeface="Arial Narrow" pitchFamily="34" charset="0"/>
              </a:rPr>
              <a:t>. </a:t>
            </a:r>
            <a:br>
              <a:rPr lang="en-CA" dirty="0" smtClean="0">
                <a:latin typeface="Arial Narrow" pitchFamily="34" charset="0"/>
              </a:rPr>
            </a:br>
            <a:r>
              <a:rPr lang="en-CA" dirty="0">
                <a:latin typeface="Arial Narrow" pitchFamily="34" charset="0"/>
              </a:rPr>
              <a:t/>
            </a:r>
            <a:br>
              <a:rPr lang="en-CA" dirty="0">
                <a:latin typeface="Arial Narrow" pitchFamily="34" charset="0"/>
              </a:rPr>
            </a:br>
            <a:r>
              <a:rPr lang="en-CA" dirty="0" smtClean="0">
                <a:latin typeface="Arial Narrow" pitchFamily="34" charset="0"/>
              </a:rPr>
              <a:t>Britain could no longer pass legislation on behalf of Canada.</a:t>
            </a:r>
            <a:r>
              <a:rPr lang="en-CA" dirty="0" smtClean="0"/>
              <a:t/>
            </a:r>
            <a:br>
              <a:rPr lang="en-CA" dirty="0" smtClean="0"/>
            </a:br>
            <a:r>
              <a:rPr lang="en-CA" dirty="0"/>
              <a:t/>
            </a:r>
            <a:br>
              <a:rPr lang="en-CA" dirty="0"/>
            </a:br>
            <a:endParaRPr lang="en-CA" dirty="0"/>
          </a:p>
        </p:txBody>
      </p:sp>
    </p:spTree>
    <p:extLst>
      <p:ext uri="{BB962C8B-B14F-4D97-AF65-F5344CB8AC3E}">
        <p14:creationId xmlns:p14="http://schemas.microsoft.com/office/powerpoint/2010/main" val="3654487149"/>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4" y="188640"/>
            <a:ext cx="8229600" cy="1143000"/>
          </a:xfrm>
        </p:spPr>
        <p:txBody>
          <a:bodyPr/>
          <a:lstStyle/>
          <a:p>
            <a:r>
              <a:rPr lang="en-CA" dirty="0" smtClean="0">
                <a:latin typeface="Arial Narrow" pitchFamily="34" charset="0"/>
              </a:rPr>
              <a:t>Another way of thinking about it:</a:t>
            </a:r>
            <a:endParaRPr lang="en-CA" dirty="0">
              <a:latin typeface="Arial Narrow" pitchFamily="34" charset="0"/>
            </a:endParaRPr>
          </a:p>
        </p:txBody>
      </p:sp>
      <p:pic>
        <p:nvPicPr>
          <p:cNvPr id="3" name="Picture 2"/>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491880" y="4524375"/>
            <a:ext cx="2421890" cy="2333625"/>
          </a:xfrm>
          <a:prstGeom prst="rect">
            <a:avLst/>
          </a:prstGeom>
        </p:spPr>
      </p:pic>
      <p:pic>
        <p:nvPicPr>
          <p:cNvPr id="5" name="Picture 2" descr="http://upload.wikimedia.org/wikipedia/en/thumb/c/c1/Canadian_Crown.svg/1000px-Canadian_Crown.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3429000"/>
            <a:ext cx="1224136" cy="1311049"/>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ular Callout 5"/>
          <p:cNvSpPr/>
          <p:nvPr/>
        </p:nvSpPr>
        <p:spPr>
          <a:xfrm>
            <a:off x="323528" y="1628800"/>
            <a:ext cx="3312368" cy="2959781"/>
          </a:xfrm>
          <a:prstGeom prst="wedgeRoundRectCallout">
            <a:avLst>
              <a:gd name="adj1" fmla="val 62552"/>
              <a:gd name="adj2" fmla="val 71819"/>
              <a:gd name="adj3" fmla="val 16667"/>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CA" sz="2000" b="1" dirty="0">
                <a:effectLst/>
                <a:latin typeface="Arial Narrow"/>
                <a:ea typeface="Calibri"/>
                <a:cs typeface="Times New Roman"/>
              </a:rPr>
              <a:t>I am King George V. </a:t>
            </a:r>
            <a:endParaRPr lang="en-CA" sz="2000" b="1" dirty="0" smtClean="0">
              <a:effectLst/>
              <a:latin typeface="Arial Narrow"/>
              <a:ea typeface="Calibri"/>
              <a:cs typeface="Times New Roman"/>
            </a:endParaRPr>
          </a:p>
          <a:p>
            <a:pPr algn="ctr">
              <a:lnSpc>
                <a:spcPct val="115000"/>
              </a:lnSpc>
              <a:spcAft>
                <a:spcPts val="1000"/>
              </a:spcAft>
            </a:pPr>
            <a:r>
              <a:rPr lang="en-CA" sz="2000" b="1" dirty="0" smtClean="0">
                <a:effectLst/>
                <a:latin typeface="Arial Narrow"/>
                <a:ea typeface="Calibri"/>
                <a:cs typeface="Times New Roman"/>
              </a:rPr>
              <a:t>Before </a:t>
            </a:r>
            <a:r>
              <a:rPr lang="en-CA" sz="2000" b="1" dirty="0">
                <a:effectLst/>
                <a:latin typeface="Arial Narrow"/>
                <a:ea typeface="Calibri"/>
                <a:cs typeface="Times New Roman"/>
              </a:rPr>
              <a:t>the Statute of Westminster (1931) I was King of the United Kingdom (Emperor of India) only. </a:t>
            </a:r>
            <a:endParaRPr lang="en-CA" sz="2000" b="1" dirty="0" smtClean="0">
              <a:effectLst/>
              <a:latin typeface="Arial Narrow"/>
              <a:ea typeface="Calibri"/>
              <a:cs typeface="Times New Roman"/>
            </a:endParaRPr>
          </a:p>
          <a:p>
            <a:pPr algn="ctr">
              <a:lnSpc>
                <a:spcPct val="115000"/>
              </a:lnSpc>
              <a:spcAft>
                <a:spcPts val="1000"/>
              </a:spcAft>
            </a:pPr>
            <a:r>
              <a:rPr lang="en-CA" sz="2000" b="1" dirty="0" smtClean="0">
                <a:effectLst/>
                <a:latin typeface="Arial Narrow"/>
                <a:ea typeface="Calibri"/>
                <a:cs typeface="Times New Roman"/>
              </a:rPr>
              <a:t>One </a:t>
            </a:r>
            <a:r>
              <a:rPr lang="en-CA" sz="2000" b="1" dirty="0">
                <a:effectLst/>
                <a:latin typeface="Arial Narrow"/>
                <a:ea typeface="Calibri"/>
                <a:cs typeface="Times New Roman"/>
              </a:rPr>
              <a:t>person, one Crown.</a:t>
            </a:r>
            <a:endParaRPr lang="en-CA" sz="2000" b="1" dirty="0">
              <a:effectLst/>
              <a:ea typeface="Calibri"/>
              <a:cs typeface="Times New Roman"/>
            </a:endParaRPr>
          </a:p>
          <a:p>
            <a:pPr algn="ctr">
              <a:lnSpc>
                <a:spcPct val="115000"/>
              </a:lnSpc>
              <a:spcAft>
                <a:spcPts val="1000"/>
              </a:spcAft>
            </a:pPr>
            <a:r>
              <a:rPr lang="en-CA" sz="1100" dirty="0">
                <a:effectLst/>
                <a:latin typeface="Arial Narrow"/>
                <a:ea typeface="Calibri"/>
                <a:cs typeface="Times New Roman"/>
              </a:rPr>
              <a:t> </a:t>
            </a:r>
            <a:endParaRPr lang="en-CA" sz="1100" dirty="0">
              <a:effectLst/>
              <a:ea typeface="Calibri"/>
              <a:cs typeface="Times New Roman"/>
            </a:endParaRPr>
          </a:p>
        </p:txBody>
      </p:sp>
    </p:spTree>
    <p:extLst>
      <p:ext uri="{BB962C8B-B14F-4D97-AF65-F5344CB8AC3E}">
        <p14:creationId xmlns:p14="http://schemas.microsoft.com/office/powerpoint/2010/main" val="238543686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491880" y="4524375"/>
            <a:ext cx="2421890" cy="2333625"/>
          </a:xfrm>
          <a:prstGeom prst="rect">
            <a:avLst/>
          </a:prstGeom>
        </p:spPr>
      </p:pic>
      <p:pic>
        <p:nvPicPr>
          <p:cNvPr id="4" name="Picture 2" descr="http://upload.wikimedia.org/wikipedia/en/thumb/c/c1/Canadian_Crown.svg/1000px-Canadian_Crown.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3581010"/>
            <a:ext cx="1224136" cy="131104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upload.wikimedia.org/wikipedia/en/thumb/c/c1/Canadian_Crown.svg/1000px-Canadian_Crown.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3083864"/>
            <a:ext cx="1224136" cy="131104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upload.wikimedia.org/wikipedia/en/thumb/c/c1/Canadian_Crown.svg/1000px-Canadian_Crown.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2540796"/>
            <a:ext cx="1224136" cy="13110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upload.wikimedia.org/wikipedia/en/thumb/c/c1/Canadian_Crown.svg/1000px-Canadian_Crown.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1996292"/>
            <a:ext cx="1224136" cy="13110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upload.wikimedia.org/wikipedia/en/thumb/c/c1/Canadian_Crown.svg/1000px-Canadian_Crown.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0119" y="1484784"/>
            <a:ext cx="1224136" cy="13110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upload.wikimedia.org/wikipedia/en/thumb/c/c1/Canadian_Crown.svg/1000px-Canadian_Crown.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0119" y="1060188"/>
            <a:ext cx="1224136" cy="13110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upload.wikimedia.org/wikipedia/en/thumb/c/c1/Canadian_Crown.svg/1000px-Canadian_Crown.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6627" y="620688"/>
            <a:ext cx="1224136" cy="1311049"/>
          </a:xfrm>
          <a:prstGeom prst="rect">
            <a:avLst/>
          </a:prstGeom>
          <a:noFill/>
          <a:extLst>
            <a:ext uri="{909E8E84-426E-40DD-AFC4-6F175D3DCCD1}">
              <a14:hiddenFill xmlns:a14="http://schemas.microsoft.com/office/drawing/2010/main">
                <a:solidFill>
                  <a:srgbClr val="FFFFFF"/>
                </a:solidFill>
              </a14:hiddenFill>
            </a:ext>
          </a:extLst>
        </p:spPr>
      </p:pic>
      <p:sp>
        <p:nvSpPr>
          <p:cNvPr id="11" name="Rounded Rectangular Callout 10"/>
          <p:cNvSpPr/>
          <p:nvPr/>
        </p:nvSpPr>
        <p:spPr>
          <a:xfrm>
            <a:off x="395536" y="332656"/>
            <a:ext cx="2880320" cy="5472608"/>
          </a:xfrm>
          <a:prstGeom prst="wedgeRoundRectCallout">
            <a:avLst>
              <a:gd name="adj1" fmla="val 78383"/>
              <a:gd name="adj2" fmla="val 39271"/>
              <a:gd name="adj3" fmla="val 16667"/>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CA" sz="2000" b="1" dirty="0">
                <a:effectLst/>
                <a:latin typeface="Arial Narrow" pitchFamily="34" charset="0"/>
                <a:ea typeface="Calibri"/>
                <a:cs typeface="Times New Roman"/>
              </a:rPr>
              <a:t>After the Statute of Westminster I also became, separately, King of Canada, Newfoundland, Australia, New Zealand, South Africa, and the Irish Free State (who were now able to legislate for themselves without British interference). One person, seven Crowns!!</a:t>
            </a:r>
          </a:p>
          <a:p>
            <a:pPr algn="ctr">
              <a:lnSpc>
                <a:spcPct val="115000"/>
              </a:lnSpc>
              <a:spcAft>
                <a:spcPts val="1000"/>
              </a:spcAft>
            </a:pPr>
            <a:r>
              <a:rPr lang="en-CA" sz="1100" dirty="0">
                <a:effectLst/>
                <a:latin typeface="Arial Narrow"/>
                <a:ea typeface="Calibri"/>
                <a:cs typeface="Times New Roman"/>
              </a:rPr>
              <a:t> </a:t>
            </a:r>
            <a:endParaRPr lang="en-CA" sz="1100" dirty="0">
              <a:effectLst/>
              <a:ea typeface="Calibri"/>
              <a:cs typeface="Times New Roman"/>
            </a:endParaRPr>
          </a:p>
        </p:txBody>
      </p:sp>
    </p:spTree>
    <p:extLst>
      <p:ext uri="{BB962C8B-B14F-4D97-AF65-F5344CB8AC3E}">
        <p14:creationId xmlns:p14="http://schemas.microsoft.com/office/powerpoint/2010/main" val="3238068181"/>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latin typeface="Arial Narrow" pitchFamily="34" charset="0"/>
              </a:rPr>
              <a:t>This is why things were different when the Second World War was declared</a:t>
            </a:r>
            <a:endParaRPr lang="en-CA" sz="3200" dirty="0">
              <a:latin typeface="Arial Narrow" pitchFamily="34" charset="0"/>
            </a:endParaRPr>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323528" y="1844824"/>
            <a:ext cx="914400" cy="457200"/>
          </a:xfrm>
          <a:prstGeom prst="rect">
            <a:avLst/>
          </a:prstGeom>
        </p:spPr>
      </p:pic>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547664" y="1844824"/>
            <a:ext cx="914400" cy="457200"/>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1800" y="1844824"/>
            <a:ext cx="914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5">
            <a:extLst>
              <a:ext uri="{28A0092B-C50C-407E-A947-70E740481C1C}">
                <a14:useLocalDpi xmlns:a14="http://schemas.microsoft.com/office/drawing/2010/main" val="0"/>
              </a:ext>
            </a:extLst>
          </a:blip>
          <a:stretch>
            <a:fillRect/>
          </a:stretch>
        </p:blipFill>
        <p:spPr>
          <a:xfrm>
            <a:off x="4067944" y="1840379"/>
            <a:ext cx="914400" cy="457200"/>
          </a:xfrm>
          <a:prstGeom prst="rect">
            <a:avLst/>
          </a:prstGeom>
        </p:spPr>
      </p:pic>
      <p:pic>
        <p:nvPicPr>
          <p:cNvPr id="7" name="Picture 6"/>
          <p:cNvPicPr/>
          <p:nvPr/>
        </p:nvPicPr>
        <p:blipFill>
          <a:blip r:embed="rId6" cstate="print">
            <a:extLst>
              <a:ext uri="{28A0092B-C50C-407E-A947-70E740481C1C}">
                <a14:useLocalDpi xmlns:a14="http://schemas.microsoft.com/office/drawing/2010/main" val="0"/>
              </a:ext>
            </a:extLst>
          </a:blip>
          <a:stretch>
            <a:fillRect/>
          </a:stretch>
        </p:blipFill>
        <p:spPr>
          <a:xfrm>
            <a:off x="5364088" y="1840379"/>
            <a:ext cx="685800" cy="457200"/>
          </a:xfrm>
          <a:prstGeom prst="rect">
            <a:avLst/>
          </a:prstGeom>
        </p:spPr>
      </p:pic>
      <p:pic>
        <p:nvPicPr>
          <p:cNvPr id="8" name="Picture 7"/>
          <p:cNvPicPr/>
          <p:nvPr/>
        </p:nvPicPr>
        <p:blipFill>
          <a:blip r:embed="rId7" cstate="print">
            <a:extLst>
              <a:ext uri="{28A0092B-C50C-407E-A947-70E740481C1C}">
                <a14:useLocalDpi xmlns:a14="http://schemas.microsoft.com/office/drawing/2010/main" val="0"/>
              </a:ext>
            </a:extLst>
          </a:blip>
          <a:stretch>
            <a:fillRect/>
          </a:stretch>
        </p:blipFill>
        <p:spPr>
          <a:xfrm>
            <a:off x="6345352" y="1840379"/>
            <a:ext cx="923925" cy="461645"/>
          </a:xfrm>
          <a:prstGeom prst="rect">
            <a:avLst/>
          </a:prstGeom>
        </p:spPr>
      </p:pic>
      <p:pic>
        <p:nvPicPr>
          <p:cNvPr id="9" name="Picture 8"/>
          <p:cNvPicPr/>
          <p:nvPr/>
        </p:nvPicPr>
        <p:blipFill>
          <a:blip r:embed="rId8">
            <a:extLst>
              <a:ext uri="{28A0092B-C50C-407E-A947-70E740481C1C}">
                <a14:useLocalDpi xmlns:a14="http://schemas.microsoft.com/office/drawing/2010/main" val="0"/>
              </a:ext>
            </a:extLst>
          </a:blip>
          <a:stretch>
            <a:fillRect/>
          </a:stretch>
        </p:blipFill>
        <p:spPr>
          <a:xfrm>
            <a:off x="7561569" y="1844824"/>
            <a:ext cx="914400" cy="457200"/>
          </a:xfrm>
          <a:prstGeom prst="rect">
            <a:avLst/>
          </a:prstGeom>
        </p:spPr>
      </p:pic>
      <p:pic>
        <p:nvPicPr>
          <p:cNvPr id="3076" name="Picture 4" descr="http://upload.wikimedia.org/wikipedia/en/thumb/c/c1/Canadian_Crown.svg/1000px-Canadian_Crown.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7932" y="2009911"/>
            <a:ext cx="518062" cy="5548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http://upload.wikimedia.org/wikipedia/en/thumb/c/c1/Canadian_Crown.svg/1000px-Canadian_Crown.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45833" y="2009911"/>
            <a:ext cx="518062" cy="554844"/>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47"/>
          <p:cNvSpPr txBox="1"/>
          <p:nvPr/>
        </p:nvSpPr>
        <p:spPr>
          <a:xfrm>
            <a:off x="1043755" y="1386071"/>
            <a:ext cx="6962775" cy="692049"/>
          </a:xfrm>
          <a:prstGeom prst="rect">
            <a:avLst/>
          </a:prstGeom>
          <a:noFill/>
          <a:ln>
            <a:noFill/>
          </a:ln>
          <a:effectLst/>
        </p:spPr>
        <p:txBody>
          <a:bodyPr rot="0" spcFirstLastPara="0" vert="horz" wrap="square" lIns="91440" tIns="45720" rIns="91440" bIns="45720" numCol="1" spcCol="0" rtlCol="0" fromWordArt="0" anchor="t" anchorCtr="0" forceAA="0" compatLnSpc="1">
            <a:prstTxWarp prst="textNoShape">
              <a:avLst/>
            </a:prstTxWarp>
            <a:spAutoFit/>
          </a:bodyPr>
          <a:lstStyle/>
          <a:p>
            <a:pPr algn="ctr">
              <a:lnSpc>
                <a:spcPct val="115000"/>
              </a:lnSpc>
              <a:spcAft>
                <a:spcPts val="1000"/>
              </a:spcAft>
            </a:pPr>
            <a:r>
              <a:rPr lang="en-CA" sz="3600" b="1" dirty="0">
                <a:ln w="6350" cap="flat" cmpd="sng" algn="ctr">
                  <a:solidFill>
                    <a:srgbClr val="054697"/>
                  </a:solidFill>
                  <a:prstDash val="solid"/>
                  <a:round/>
                </a:ln>
                <a:solidFill>
                  <a:srgbClr val="F4F1E3"/>
                </a:solidFill>
                <a:effectLst>
                  <a:outerShdw blurRad="41275" dist="20320" dir="1800000" algn="tl">
                    <a:srgbClr val="000000">
                      <a:alpha val="40000"/>
                    </a:srgbClr>
                  </a:outerShdw>
                </a:effectLst>
                <a:latin typeface="Calibri"/>
                <a:ea typeface="Calibri"/>
                <a:cs typeface="Times New Roman"/>
              </a:rPr>
              <a:t>Separate </a:t>
            </a:r>
            <a:r>
              <a:rPr lang="en-CA" sz="3600" b="1" dirty="0" smtClean="0">
                <a:ln w="6350" cap="flat" cmpd="sng" algn="ctr">
                  <a:solidFill>
                    <a:srgbClr val="054697"/>
                  </a:solidFill>
                  <a:prstDash val="solid"/>
                  <a:round/>
                </a:ln>
                <a:solidFill>
                  <a:srgbClr val="F4F1E3"/>
                </a:solidFill>
                <a:effectLst>
                  <a:outerShdw blurRad="41275" dist="20320" dir="1800000" algn="tl">
                    <a:srgbClr val="000000">
                      <a:alpha val="40000"/>
                    </a:srgbClr>
                  </a:outerShdw>
                </a:effectLst>
                <a:latin typeface="Calibri"/>
                <a:ea typeface="Calibri"/>
                <a:cs typeface="Times New Roman"/>
              </a:rPr>
              <a:t>&amp; Equal Crowns</a:t>
            </a:r>
            <a:endParaRPr lang="en-CA" sz="1100" dirty="0">
              <a:effectLst/>
              <a:latin typeface="Calibri"/>
              <a:ea typeface="Calibri"/>
              <a:cs typeface="Times New Roman"/>
            </a:endParaRPr>
          </a:p>
        </p:txBody>
      </p:sp>
      <p:pic>
        <p:nvPicPr>
          <p:cNvPr id="13" name="Picture 4" descr="http://upload.wikimedia.org/wikipedia/en/thumb/c/c1/Canadian_Crown.svg/1000px-Canadian_Crown.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69969" y="2013368"/>
            <a:ext cx="518062" cy="554844"/>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http://upload.wikimedia.org/wikipedia/en/thumb/c/c1/Canadian_Crown.svg/1000px-Canadian_Crown.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266113" y="2013368"/>
            <a:ext cx="518062" cy="55484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http://upload.wikimedia.org/wikipedia/en/thumb/c/c1/Canadian_Crown.svg/1000px-Canadian_Crown.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47957" y="2014356"/>
            <a:ext cx="518062" cy="554844"/>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http://upload.wikimedia.org/wikipedia/en/thumb/c/c1/Canadian_Crown.svg/1000px-Canadian_Crown.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48283" y="2013368"/>
            <a:ext cx="518062" cy="554844"/>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upload.wikimedia.org/wikipedia/en/thumb/c/c1/Canadian_Crown.svg/1000px-Canadian_Crown.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759738" y="2014356"/>
            <a:ext cx="518062" cy="55484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p:nvPr/>
        </p:nvPicPr>
        <p:blipFill>
          <a:blip r:embed="rId10">
            <a:extLst>
              <a:ext uri="{28A0092B-C50C-407E-A947-70E740481C1C}">
                <a14:useLocalDpi xmlns:a14="http://schemas.microsoft.com/office/drawing/2010/main" val="0"/>
              </a:ext>
            </a:extLst>
          </a:blip>
          <a:stretch>
            <a:fillRect/>
          </a:stretch>
        </p:blipFill>
        <p:spPr>
          <a:xfrm>
            <a:off x="323528" y="4941168"/>
            <a:ext cx="1681336" cy="1637531"/>
          </a:xfrm>
          <a:prstGeom prst="rect">
            <a:avLst/>
          </a:prstGeom>
        </p:spPr>
      </p:pic>
      <p:pic>
        <p:nvPicPr>
          <p:cNvPr id="19" name="Picture 18"/>
          <p:cNvPicPr/>
          <p:nvPr/>
        </p:nvPicPr>
        <p:blipFill>
          <a:blip r:embed="rId11">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val="0"/>
              </a:ext>
            </a:extLst>
          </a:blip>
          <a:stretch>
            <a:fillRect/>
          </a:stretch>
        </p:blipFill>
        <p:spPr>
          <a:xfrm>
            <a:off x="7524328" y="4869160"/>
            <a:ext cx="1329099" cy="1705509"/>
          </a:xfrm>
          <a:prstGeom prst="rect">
            <a:avLst/>
          </a:prstGeom>
        </p:spPr>
      </p:pic>
      <p:pic>
        <p:nvPicPr>
          <p:cNvPr id="3077"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49898" y="2569542"/>
            <a:ext cx="1689100" cy="2992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ounded Rectangular Callout 19"/>
          <p:cNvSpPr/>
          <p:nvPr/>
        </p:nvSpPr>
        <p:spPr>
          <a:xfrm>
            <a:off x="2191517" y="3804270"/>
            <a:ext cx="2333625" cy="1409700"/>
          </a:xfrm>
          <a:prstGeom prst="wedgeRoundRectCallout">
            <a:avLst>
              <a:gd name="adj1" fmla="val -79715"/>
              <a:gd name="adj2" fmla="val 60021"/>
              <a:gd name="adj3" fmla="val 16667"/>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CA" sz="1100">
                <a:effectLst/>
                <a:latin typeface="Arial Narrow"/>
                <a:ea typeface="Calibri"/>
                <a:cs typeface="Times New Roman"/>
              </a:rPr>
              <a:t>As prime minister of Canada, with the confidence of the Canadian Parliament, I alone now </a:t>
            </a:r>
            <a:r>
              <a:rPr lang="en-CA" sz="1100" b="1">
                <a:effectLst/>
                <a:latin typeface="Arial Narrow"/>
                <a:ea typeface="Calibri"/>
                <a:cs typeface="Times New Roman"/>
              </a:rPr>
              <a:t>ADVISE</a:t>
            </a:r>
            <a:r>
              <a:rPr lang="en-CA" sz="1100">
                <a:effectLst/>
                <a:latin typeface="Arial Narrow"/>
                <a:ea typeface="Calibri"/>
                <a:cs typeface="Times New Roman"/>
              </a:rPr>
              <a:t> the </a:t>
            </a:r>
            <a:r>
              <a:rPr lang="en-CA" sz="1100" u="sng">
                <a:effectLst/>
                <a:latin typeface="Arial Narrow"/>
                <a:ea typeface="Calibri"/>
                <a:cs typeface="Times New Roman"/>
              </a:rPr>
              <a:t>Canadian</a:t>
            </a:r>
            <a:r>
              <a:rPr lang="en-CA" sz="1100">
                <a:effectLst/>
                <a:latin typeface="Arial Narrow"/>
                <a:ea typeface="Calibri"/>
                <a:cs typeface="Times New Roman"/>
              </a:rPr>
              <a:t> Crown to declare war (as I did in 1939).</a:t>
            </a:r>
            <a:endParaRPr lang="en-CA" sz="1100">
              <a:effectLst/>
              <a:ea typeface="Calibri"/>
              <a:cs typeface="Times New Roman"/>
            </a:endParaRPr>
          </a:p>
          <a:p>
            <a:pPr algn="ctr">
              <a:lnSpc>
                <a:spcPct val="115000"/>
              </a:lnSpc>
              <a:spcAft>
                <a:spcPts val="1000"/>
              </a:spcAft>
            </a:pPr>
            <a:r>
              <a:rPr lang="en-CA" sz="1100">
                <a:effectLst/>
                <a:latin typeface="Arial Narrow"/>
                <a:ea typeface="Calibri"/>
                <a:cs typeface="Times New Roman"/>
              </a:rPr>
              <a:t> </a:t>
            </a:r>
            <a:endParaRPr lang="en-CA" sz="1100">
              <a:effectLst/>
              <a:ea typeface="Calibri"/>
              <a:cs typeface="Times New Roman"/>
            </a:endParaRPr>
          </a:p>
        </p:txBody>
      </p:sp>
      <p:sp>
        <p:nvSpPr>
          <p:cNvPr id="21" name="Rounded Rectangular Callout 20"/>
          <p:cNvSpPr/>
          <p:nvPr/>
        </p:nvSpPr>
        <p:spPr>
          <a:xfrm>
            <a:off x="5536441" y="3099420"/>
            <a:ext cx="2683425" cy="1409700"/>
          </a:xfrm>
          <a:prstGeom prst="wedgeRoundRectCallout">
            <a:avLst>
              <a:gd name="adj1" fmla="val 52233"/>
              <a:gd name="adj2" fmla="val 96010"/>
              <a:gd name="adj3" fmla="val 16667"/>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CA" sz="1100">
                <a:effectLst/>
                <a:latin typeface="Arial Narrow"/>
                <a:ea typeface="Calibri"/>
                <a:cs typeface="Times New Roman"/>
              </a:rPr>
              <a:t>Since the Statute of Westminster (1931), as prime minister of the United Kingdom, I can only advise the British Crown for Britain (UK) and parts of the Empire that don’t have self-government. </a:t>
            </a:r>
            <a:endParaRPr lang="en-CA" sz="1100">
              <a:effectLst/>
              <a:ea typeface="Calibri"/>
              <a:cs typeface="Times New Roman"/>
            </a:endParaRPr>
          </a:p>
        </p:txBody>
      </p:sp>
      <p:sp>
        <p:nvSpPr>
          <p:cNvPr id="23" name="Bent Arrow 22"/>
          <p:cNvSpPr/>
          <p:nvPr/>
        </p:nvSpPr>
        <p:spPr>
          <a:xfrm rot="16200000">
            <a:off x="4416235" y="2515912"/>
            <a:ext cx="2995216" cy="3295455"/>
          </a:xfrm>
          <a:prstGeom prst="bentArrow">
            <a:avLst>
              <a:gd name="adj1" fmla="val 6268"/>
              <a:gd name="adj2" fmla="val 8061"/>
              <a:gd name="adj3" fmla="val 25285"/>
              <a:gd name="adj4" fmla="val 43750"/>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CA"/>
          </a:p>
        </p:txBody>
      </p:sp>
    </p:spTree>
    <p:extLst>
      <p:ext uri="{BB962C8B-B14F-4D97-AF65-F5344CB8AC3E}">
        <p14:creationId xmlns:p14="http://schemas.microsoft.com/office/powerpoint/2010/main" val="3591967133"/>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TotalTime>
  <Words>424</Words>
  <Application>Microsoft Office PowerPoint</Application>
  <PresentationFormat>On-screen Show (4:3)</PresentationFormat>
  <Paragraphs>32</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The Statute of Westminster 1931  “Canada’s Legislative Independence”</vt:lpstr>
      <vt:lpstr>PowerPoint Presentation</vt:lpstr>
      <vt:lpstr>Before 1931 there was one, imperial, Crown for all of the dominions and territories of the British Empire.   Even though the Dominion of Canada could make laws for itself, the British Parliament still had control over the country’s external affairs  (i.e. declaring war)</vt:lpstr>
      <vt:lpstr>This is why when Britain declared war in 1914 the entire Empire was automatically at war. One Crown acted for everyone.</vt:lpstr>
      <vt:lpstr>The Statute of Westminster, adopted by the British Parliament in 1931, said that the King could only be advised about a particular dominion by that country’s prime minister.  Instead of only being the British King, George V suddenly became King of each separate dominion – and could only take advice from their prime ministers  </vt:lpstr>
      <vt:lpstr>This meant that only the Canadian prime minister could advise the King on Canadian matters.  This meant that the King was now separately the King of Canada.   Britain could no longer pass legislation on behalf of Canada.  </vt:lpstr>
      <vt:lpstr>Another way of thinking about it:</vt:lpstr>
      <vt:lpstr>PowerPoint Presentation</vt:lpstr>
      <vt:lpstr>This is why things were different when the Second World War was declared</vt:lpstr>
      <vt:lpstr>PowerPoint Presentation</vt:lpstr>
      <vt:lpstr>This is why . . .   The British Crown declared War on Germany September 3rd, 1939   The Canadian Crown declared War on Germany September 10th, 1939 </vt:lpstr>
    </vt:vector>
  </TitlesOfParts>
  <Company>HWDSB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Statute of Westminster 1931  “Canada’s Legislative Independence”</dc:title>
  <dc:creator>Nathan Tidridge</dc:creator>
  <cp:lastModifiedBy>Nathan Tidridge</cp:lastModifiedBy>
  <cp:revision>9</cp:revision>
  <dcterms:created xsi:type="dcterms:W3CDTF">2014-03-24T12:12:45Z</dcterms:created>
  <dcterms:modified xsi:type="dcterms:W3CDTF">2014-03-24T13:10:30Z</dcterms:modified>
</cp:coreProperties>
</file>